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"/>
  </p:notesMasterIdLst>
  <p:sldIdLst>
    <p:sldId id="256" r:id="rId2"/>
    <p:sldId id="264" r:id="rId3"/>
    <p:sldId id="269" r:id="rId4"/>
    <p:sldId id="263" r:id="rId5"/>
    <p:sldId id="268" r:id="rId6"/>
  </p:sldIdLst>
  <p:sldSz cx="6858000" cy="9144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265" autoAdjust="0"/>
  </p:normalViewPr>
  <p:slideViewPr>
    <p:cSldViewPr>
      <p:cViewPr>
        <p:scale>
          <a:sx n="80" d="100"/>
          <a:sy n="80" d="100"/>
        </p:scale>
        <p:origin x="-7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04" y="-108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GRAFICAS%20GENERALES%20DE%20DETENI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nidad%20de%20Analisis\Desktop\CARPETA%2016\2015\TRANSPARENCIA%20MAYO\GRAFICAS%20PARA%20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'2014'!$C$301:$C$302</c:f>
              <c:strCache>
                <c:ptCount val="1"/>
                <c:pt idx="0">
                  <c:v>FEMENINO FALTAS</c:v>
                </c:pt>
              </c:strCache>
            </c:strRef>
          </c:tx>
          <c:dLbls>
            <c:showVal val="1"/>
          </c:dLbls>
          <c:cat>
            <c:strRef>
              <c:f>'2014'!$B$311:$B$312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'2014'!$C$311:$C$312</c:f>
              <c:numCache>
                <c:formatCode>General</c:formatCode>
                <c:ptCount val="2"/>
                <c:pt idx="0">
                  <c:v>13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'2014'!$D$301:$D$302</c:f>
              <c:strCache>
                <c:ptCount val="1"/>
                <c:pt idx="0">
                  <c:v>FEMENINO DELITOS</c:v>
                </c:pt>
              </c:strCache>
            </c:strRef>
          </c:tx>
          <c:dLbls>
            <c:showVal val="1"/>
          </c:dLbls>
          <c:cat>
            <c:strRef>
              <c:f>'2014'!$B$311:$B$312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'2014'!$D$311:$D$312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'2014'!$E$301:$E$302</c:f>
              <c:strCache>
                <c:ptCount val="1"/>
                <c:pt idx="0">
                  <c:v>MASCULINO FALTAS </c:v>
                </c:pt>
              </c:strCache>
            </c:strRef>
          </c:tx>
          <c:dLbls>
            <c:showVal val="1"/>
          </c:dLbls>
          <c:cat>
            <c:strRef>
              <c:f>'2014'!$B$311:$B$312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'2014'!$E$311:$E$312</c:f>
              <c:numCache>
                <c:formatCode>General</c:formatCode>
                <c:ptCount val="2"/>
                <c:pt idx="0">
                  <c:v>170</c:v>
                </c:pt>
                <c:pt idx="1">
                  <c:v>56</c:v>
                </c:pt>
              </c:numCache>
            </c:numRef>
          </c:val>
        </c:ser>
        <c:ser>
          <c:idx val="3"/>
          <c:order val="3"/>
          <c:tx>
            <c:strRef>
              <c:f>'2014'!$F$301:$F$302</c:f>
              <c:strCache>
                <c:ptCount val="1"/>
                <c:pt idx="0">
                  <c:v>MASCULINO DELITOS</c:v>
                </c:pt>
              </c:strCache>
            </c:strRef>
          </c:tx>
          <c:dLbls>
            <c:showVal val="1"/>
          </c:dLbls>
          <c:cat>
            <c:strRef>
              <c:f>'2014'!$B$311:$B$312</c:f>
              <c:strCache>
                <c:ptCount val="2"/>
                <c:pt idx="0">
                  <c:v>MAYOR DE EDAD</c:v>
                </c:pt>
                <c:pt idx="1">
                  <c:v>MENOR DE EDAD</c:v>
                </c:pt>
              </c:strCache>
            </c:strRef>
          </c:cat>
          <c:val>
            <c:numRef>
              <c:f>'2014'!$F$311:$F$312</c:f>
              <c:numCache>
                <c:formatCode>General</c:formatCode>
                <c:ptCount val="2"/>
                <c:pt idx="0">
                  <c:v>12</c:v>
                </c:pt>
                <c:pt idx="1">
                  <c:v>2</c:v>
                </c:pt>
              </c:numCache>
            </c:numRef>
          </c:val>
        </c:ser>
        <c:axId val="59706368"/>
        <c:axId val="59724544"/>
      </c:barChart>
      <c:catAx>
        <c:axId val="59706368"/>
        <c:scaling>
          <c:orientation val="minMax"/>
        </c:scaling>
        <c:axPos val="b"/>
        <c:tickLblPos val="nextTo"/>
        <c:crossAx val="59724544"/>
        <c:crosses val="autoZero"/>
        <c:auto val="1"/>
        <c:lblAlgn val="ctr"/>
        <c:lblOffset val="100"/>
      </c:catAx>
      <c:valAx>
        <c:axId val="59724544"/>
        <c:scaling>
          <c:orientation val="minMax"/>
        </c:scaling>
        <c:delete val="1"/>
        <c:axPos val="l"/>
        <c:numFmt formatCode="General" sourceLinked="1"/>
        <c:tickLblPos val="none"/>
        <c:crossAx val="5970636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 anchor="ctr" anchorCtr="0"/>
          <a:lstStyle/>
          <a:p>
            <a:pPr>
              <a:defRPr sz="1600"/>
            </a:pPr>
            <a:r>
              <a:rPr lang="es-MX" sz="1600" dirty="0" smtClean="0"/>
              <a:t>CLASIFICACIÓN</a:t>
            </a:r>
            <a:r>
              <a:rPr lang="es-MX" sz="1600" baseline="0" dirty="0" smtClean="0"/>
              <a:t> Y CUANTIFICACIÓN POR DÍA DE LA SEMANA</a:t>
            </a:r>
            <a:endParaRPr lang="es-MX" sz="1600" dirty="0"/>
          </a:p>
        </c:rich>
      </c:tx>
      <c:layout>
        <c:manualLayout>
          <c:xMode val="edge"/>
          <c:yMode val="edge"/>
          <c:x val="8.8545318935125961E-2"/>
          <c:y val="0"/>
        </c:manualLayout>
      </c:layout>
      <c:overlay val="1"/>
      <c:spPr>
        <a:ln w="9525"/>
      </c:spPr>
    </c:title>
    <c:plotArea>
      <c:layout>
        <c:manualLayout>
          <c:layoutTarget val="inner"/>
          <c:xMode val="edge"/>
          <c:yMode val="edge"/>
          <c:x val="3.1482780065822565E-2"/>
          <c:y val="8.9538799060342233E-2"/>
          <c:w val="0.95671117740949418"/>
          <c:h val="0.59285269398760609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MENSUAL!$U$36:$U$45</c:f>
              <c:strCache>
                <c:ptCount val="10"/>
                <c:pt idx="0">
                  <c:v>ALCANCE</c:v>
                </c:pt>
                <c:pt idx="1">
                  <c:v>ATROPELLO</c:v>
                </c:pt>
                <c:pt idx="2">
                  <c:v>CAIDA DE PASAJERO</c:v>
                </c:pt>
                <c:pt idx="3">
                  <c:v>CRUCERO</c:v>
                </c:pt>
                <c:pt idx="4">
                  <c:v>DIVERSO</c:v>
                </c:pt>
                <c:pt idx="5">
                  <c:v>ESTRELLAMIENTO</c:v>
                </c:pt>
                <c:pt idx="6">
                  <c:v>FRONTAL</c:v>
                </c:pt>
                <c:pt idx="7">
                  <c:v>LATERAL</c:v>
                </c:pt>
                <c:pt idx="8">
                  <c:v>SALIDA DE CAMINO</c:v>
                </c:pt>
                <c:pt idx="9">
                  <c:v>VOLCADURA</c:v>
                </c:pt>
              </c:strCache>
            </c:strRef>
          </c:cat>
          <c:val>
            <c:numRef>
              <c:f>MENSUAL!$V$36:$V$45</c:f>
              <c:numCache>
                <c:formatCode>General</c:formatCode>
                <c:ptCount val="10"/>
                <c:pt idx="0">
                  <c:v>11</c:v>
                </c:pt>
                <c:pt idx="1">
                  <c:v>5</c:v>
                </c:pt>
                <c:pt idx="2">
                  <c:v>2</c:v>
                </c:pt>
                <c:pt idx="3">
                  <c:v>18</c:v>
                </c:pt>
                <c:pt idx="4">
                  <c:v>12</c:v>
                </c:pt>
                <c:pt idx="5">
                  <c:v>23</c:v>
                </c:pt>
                <c:pt idx="6">
                  <c:v>8</c:v>
                </c:pt>
                <c:pt idx="7">
                  <c:v>13</c:v>
                </c:pt>
                <c:pt idx="8">
                  <c:v>10</c:v>
                </c:pt>
                <c:pt idx="9">
                  <c:v>3</c:v>
                </c:pt>
              </c:numCache>
            </c:numRef>
          </c:val>
        </c:ser>
        <c:axId val="59755136"/>
        <c:axId val="60006784"/>
      </c:barChart>
      <c:catAx>
        <c:axId val="5975513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900"/>
            </a:pPr>
            <a:endParaRPr lang="es-MX"/>
          </a:p>
        </c:txPr>
        <c:crossAx val="60006784"/>
        <c:crosses val="autoZero"/>
        <c:auto val="1"/>
        <c:lblAlgn val="ctr"/>
        <c:lblOffset val="100"/>
      </c:catAx>
      <c:valAx>
        <c:axId val="60006784"/>
        <c:scaling>
          <c:orientation val="minMax"/>
        </c:scaling>
        <c:delete val="1"/>
        <c:axPos val="l"/>
        <c:numFmt formatCode="General" sourceLinked="1"/>
        <c:tickLblPos val="none"/>
        <c:crossAx val="5975513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MX"/>
              <a:t>CLASIFICACIÓN Y CUANTIFICACIÓN </a:t>
            </a:r>
          </a:p>
          <a:p>
            <a:pPr>
              <a:defRPr/>
            </a:pPr>
            <a:r>
              <a:rPr lang="es-MX"/>
              <a:t>POR DE DÍA DE LA SEMANA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MENSUAL!$B$9:$B$15</c:f>
              <c:strCache>
                <c:ptCount val="7"/>
                <c:pt idx="0">
                  <c:v>LUNES</c:v>
                </c:pt>
                <c:pt idx="1">
                  <c:v>MARTES</c:v>
                </c:pt>
                <c:pt idx="2">
                  <c:v>MIÉRCOLES</c:v>
                </c:pt>
                <c:pt idx="3">
                  <c:v>JUEVES</c:v>
                </c:pt>
                <c:pt idx="4">
                  <c:v>VIERNES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MENSUAL!$I$9:$I$15</c:f>
              <c:numCache>
                <c:formatCode>General</c:formatCode>
                <c:ptCount val="7"/>
                <c:pt idx="0">
                  <c:v>7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21</c:v>
                </c:pt>
                <c:pt idx="5">
                  <c:v>20</c:v>
                </c:pt>
                <c:pt idx="6">
                  <c:v>21</c:v>
                </c:pt>
              </c:numCache>
            </c:numRef>
          </c:val>
        </c:ser>
        <c:axId val="60022784"/>
        <c:axId val="60024320"/>
      </c:barChart>
      <c:catAx>
        <c:axId val="60022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s-MX"/>
          </a:p>
        </c:txPr>
        <c:crossAx val="60024320"/>
        <c:crosses val="autoZero"/>
        <c:auto val="1"/>
        <c:lblAlgn val="ctr"/>
        <c:lblOffset val="100"/>
      </c:catAx>
      <c:valAx>
        <c:axId val="60024320"/>
        <c:scaling>
          <c:orientation val="minMax"/>
        </c:scaling>
        <c:delete val="1"/>
        <c:axPos val="l"/>
        <c:numFmt formatCode="General" sourceLinked="1"/>
        <c:tickLblPos val="none"/>
        <c:crossAx val="60022784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MENSUAL!$H$21</c:f>
              <c:strCache>
                <c:ptCount val="1"/>
                <c:pt idx="0">
                  <c:v>ALCANCE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MENSUAL!$I$21:$L$21</c:f>
              <c:numCache>
                <c:formatCode>General</c:formatCode>
                <c:ptCount val="4"/>
                <c:pt idx="0">
                  <c:v>11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MENSUAL!$H$22</c:f>
              <c:strCache>
                <c:ptCount val="1"/>
                <c:pt idx="0">
                  <c:v>ATROPELLO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MENSUAL!$I$22:$L$22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6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MENSUAL!$H$23</c:f>
              <c:strCache>
                <c:ptCount val="1"/>
                <c:pt idx="0">
                  <c:v>CRUCERO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MENSUAL!$I$23:$L$23</c:f>
              <c:numCache>
                <c:formatCode>General</c:formatCode>
                <c:ptCount val="4"/>
                <c:pt idx="0">
                  <c:v>18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MENSUAL!$H$24</c:f>
              <c:strCache>
                <c:ptCount val="1"/>
                <c:pt idx="0">
                  <c:v>DIVERSO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MENSUAL!$I$24:$L$24</c:f>
              <c:numCache>
                <c:formatCode>General</c:formatCode>
                <c:ptCount val="4"/>
                <c:pt idx="0">
                  <c:v>12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MENSUAL!$H$25</c:f>
              <c:strCache>
                <c:ptCount val="1"/>
                <c:pt idx="0">
                  <c:v>ESTRELLAMIENTO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MENSUAL!$I$25:$L$25</c:f>
              <c:numCache>
                <c:formatCode>General</c:formatCode>
                <c:ptCount val="4"/>
                <c:pt idx="0">
                  <c:v>23</c:v>
                </c:pt>
                <c:pt idx="1">
                  <c:v>4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5"/>
          <c:order val="5"/>
          <c:tx>
            <c:strRef>
              <c:f>MENSUAL!$H$26</c:f>
              <c:strCache>
                <c:ptCount val="1"/>
                <c:pt idx="0">
                  <c:v>FRONTAL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MENSUAL!$I$26:$L$26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MENSUAL!$H$27</c:f>
              <c:strCache>
                <c:ptCount val="1"/>
                <c:pt idx="0">
                  <c:v>LATERAL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MENSUAL!$I$27:$L$27</c:f>
              <c:numCache>
                <c:formatCode>General</c:formatCode>
                <c:ptCount val="4"/>
                <c:pt idx="0">
                  <c:v>13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MENSUAL!$H$28</c:f>
              <c:strCache>
                <c:ptCount val="1"/>
                <c:pt idx="0">
                  <c:v>SALIDA DE CAMINO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MENSUAL!$I$28:$L$28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</c:ser>
        <c:ser>
          <c:idx val="8"/>
          <c:order val="8"/>
          <c:tx>
            <c:strRef>
              <c:f>MENSUAL!$H$29</c:f>
              <c:strCache>
                <c:ptCount val="1"/>
                <c:pt idx="0">
                  <c:v>VOLCADURA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MENSUAL!$I$29:$L$29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MENSUAL!$H$30</c:f>
              <c:strCache>
                <c:ptCount val="1"/>
                <c:pt idx="0">
                  <c:v>CAIDA DE PERSONA</c:v>
                </c:pt>
              </c:strCache>
            </c:strRef>
          </c:tx>
          <c:dLbls>
            <c:showVal val="1"/>
          </c:dLbls>
          <c:cat>
            <c:strRef>
              <c:f>MENSUAL!$I$20:$L$20</c:f>
              <c:strCache>
                <c:ptCount val="4"/>
                <c:pt idx="0">
                  <c:v>TOTAL DE ACCIDENTES</c:v>
                </c:pt>
                <c:pt idx="1">
                  <c:v>ACCIDENTES VIALES CON LESIONADOS</c:v>
                </c:pt>
                <c:pt idx="2">
                  <c:v>CANTIDAD DE LESIONADOS REGISTRADOS</c:v>
                </c:pt>
                <c:pt idx="3">
                  <c:v>MUERTOS</c:v>
                </c:pt>
              </c:strCache>
            </c:strRef>
          </c:cat>
          <c:val>
            <c:numRef>
              <c:f>MENSUAL!$I$30:$L$30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axId val="59887616"/>
        <c:axId val="59889152"/>
      </c:barChart>
      <c:catAx>
        <c:axId val="59887616"/>
        <c:scaling>
          <c:orientation val="minMax"/>
        </c:scaling>
        <c:axPos val="b"/>
        <c:tickLblPos val="nextTo"/>
        <c:crossAx val="59889152"/>
        <c:crosses val="autoZero"/>
        <c:auto val="1"/>
        <c:lblAlgn val="ctr"/>
        <c:lblOffset val="100"/>
      </c:catAx>
      <c:valAx>
        <c:axId val="59889152"/>
        <c:scaling>
          <c:orientation val="minMax"/>
        </c:scaling>
        <c:delete val="1"/>
        <c:axPos val="l"/>
        <c:numFmt formatCode="General" sourceLinked="1"/>
        <c:tickLblPos val="none"/>
        <c:crossAx val="598876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autoTitleDeleted val="1"/>
    <c:plotArea>
      <c:layout>
        <c:manualLayout>
          <c:layoutTarget val="inner"/>
          <c:xMode val="edge"/>
          <c:yMode val="edge"/>
          <c:x val="8.5360003911173044E-2"/>
          <c:y val="4.5658376031329898E-2"/>
          <c:w val="0.9002641514730445"/>
          <c:h val="0.71106456692913389"/>
        </c:manualLayout>
      </c:layout>
      <c:barChart>
        <c:barDir val="col"/>
        <c:grouping val="clustered"/>
        <c:ser>
          <c:idx val="0"/>
          <c:order val="0"/>
          <c:tx>
            <c:strRef>
              <c:f>MENSUAL!$B$67</c:f>
              <c:strCache>
                <c:ptCount val="1"/>
                <c:pt idx="0">
                  <c:v>SIN DATOS POR HUIDA</c:v>
                </c:pt>
              </c:strCache>
            </c:strRef>
          </c:tx>
          <c:cat>
            <c:strRef>
              <c:f>MENSUAL!$C$66:$F$66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MENSUAL!$C$67:$F$67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MENSUAL!$B$68</c:f>
              <c:strCache>
                <c:ptCount val="1"/>
                <c:pt idx="0">
                  <c:v>EBRIEDAD COMPLETA</c:v>
                </c:pt>
              </c:strCache>
            </c:strRef>
          </c:tx>
          <c:cat>
            <c:strRef>
              <c:f>MENSUAL!$C$66:$F$66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MENSUAL!$C$68:$F$68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MENSUAL!$B$69</c:f>
              <c:strCache>
                <c:ptCount val="1"/>
                <c:pt idx="0">
                  <c:v>EBRIEDAD INCOMPLETA</c:v>
                </c:pt>
              </c:strCache>
            </c:strRef>
          </c:tx>
          <c:cat>
            <c:strRef>
              <c:f>MENSUAL!$C$66:$F$66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MENSUAL!$C$69:$F$69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MENSUAL!$B$70</c:f>
              <c:strCache>
                <c:ptCount val="1"/>
                <c:pt idx="0">
                  <c:v>NO EBRIEDAD</c:v>
                </c:pt>
              </c:strCache>
            </c:strRef>
          </c:tx>
          <c:cat>
            <c:strRef>
              <c:f>MENSUAL!$C$66:$F$66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MENSUAL!$C$70:$F$70</c:f>
              <c:numCache>
                <c:formatCode>General</c:formatCode>
                <c:ptCount val="4"/>
                <c:pt idx="0">
                  <c:v>70</c:v>
                </c:pt>
                <c:pt idx="1">
                  <c:v>21</c:v>
                </c:pt>
                <c:pt idx="2">
                  <c:v>28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MENSUAL!$B$71</c:f>
              <c:strCache>
                <c:ptCount val="1"/>
                <c:pt idx="0">
                  <c:v>SE DESCONOCE</c:v>
                </c:pt>
              </c:strCache>
            </c:strRef>
          </c:tx>
          <c:cat>
            <c:strRef>
              <c:f>MENSUAL!$C$66:$F$66</c:f>
              <c:strCache>
                <c:ptCount val="4"/>
                <c:pt idx="0">
                  <c:v>ACCIDENTES POR CONDICIONES DEL CONDUCTOR</c:v>
                </c:pt>
                <c:pt idx="1">
                  <c:v>ACCIDENTES CON LESIONADOS POR CONDICIONES DEL CONDUCTOR</c:v>
                </c:pt>
                <c:pt idx="2">
                  <c:v>TOTAL DE LESIONADOS  POR CONDICIONES DEL CONDUCTOR</c:v>
                </c:pt>
                <c:pt idx="3">
                  <c:v>MUERTOS  POR CONDICIONES DEL CONDUCTOR</c:v>
                </c:pt>
              </c:strCache>
            </c:strRef>
          </c:cat>
          <c:val>
            <c:numRef>
              <c:f>MENSUAL!$C$71:$F$71</c:f>
              <c:numCache>
                <c:formatCode>General</c:formatCode>
                <c:ptCount val="4"/>
                <c:pt idx="0">
                  <c:v>27</c:v>
                </c:pt>
                <c:pt idx="1">
                  <c:v>8</c:v>
                </c:pt>
                <c:pt idx="2">
                  <c:v>10</c:v>
                </c:pt>
                <c:pt idx="3">
                  <c:v>0</c:v>
                </c:pt>
              </c:numCache>
            </c:numRef>
          </c:val>
        </c:ser>
        <c:overlap val="-20"/>
        <c:axId val="60482688"/>
        <c:axId val="60484224"/>
      </c:barChart>
      <c:catAx>
        <c:axId val="60482688"/>
        <c:scaling>
          <c:orientation val="minMax"/>
        </c:scaling>
        <c:axPos val="b"/>
        <c:majorTickMark val="none"/>
        <c:tickLblPos val="nextTo"/>
        <c:crossAx val="60484224"/>
        <c:crosses val="autoZero"/>
        <c:auto val="1"/>
        <c:lblAlgn val="ctr"/>
        <c:lblOffset val="100"/>
      </c:catAx>
      <c:valAx>
        <c:axId val="604842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0482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D1623B-3DFF-434D-B3A7-B89DEF87E96A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8E0832-1092-4527-B734-DC4083A18745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99829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97100" y="696913"/>
            <a:ext cx="2616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799F5-6343-41DC-AB3F-EAD02F668938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E0832-1092-4527-B734-DC4083A18745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3BD02-C8BD-4257-8E5F-13E51ECBC2CB}" type="datetimeFigureOut">
              <a:rPr lang="es-MX" smtClean="0"/>
              <a:pPr/>
              <a:t>21/08/2015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7A98-6FB9-4326-BE28-957112DE2659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PORTADA 1.jpg"/>
          <p:cNvPicPr>
            <a:picLocks noChangeAspect="1"/>
          </p:cNvPicPr>
          <p:nvPr/>
        </p:nvPicPr>
        <p:blipFill>
          <a:blip r:embed="rId3" cstate="print"/>
          <a:srcRect l="6688" t="6871" r="3538" b="12075"/>
          <a:stretch>
            <a:fillRect/>
          </a:stretch>
        </p:blipFill>
        <p:spPr>
          <a:xfrm>
            <a:off x="458670" y="285720"/>
            <a:ext cx="6156684" cy="457203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939534" y="8143900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Julio 2015</a:t>
            </a:r>
          </a:p>
        </p:txBody>
      </p:sp>
    </p:spTree>
    <p:extLst>
      <p:ext uri="{BB962C8B-B14F-4D97-AF65-F5344CB8AC3E}">
        <p14:creationId xmlns:p14="http://schemas.microsoft.com/office/powerpoint/2010/main" xmlns="" val="16277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285728" y="1571604"/>
            <a:ext cx="635798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TRANSPARENCIA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SECRETARIA DE SEGURIDAD PÚBLICA </a:t>
            </a:r>
          </a:p>
          <a:p>
            <a:pPr algn="ctr"/>
            <a:r>
              <a:rPr lang="es-MX" sz="1200" dirty="0" smtClean="0">
                <a:latin typeface="Arial" pitchFamily="34" charset="0"/>
                <a:cs typeface="Arial" pitchFamily="34" charset="0"/>
              </a:rPr>
              <a:t>VIALIDAD Y  TRÁNSITO DE CD. JUÁREZ, NUEVO LEÓN.</a:t>
            </a:r>
          </a:p>
          <a:p>
            <a:pPr algn="ctr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Del mismo Artículo 14 de la referida Ley de Transparencia y Acceso a la Información Pública del Estado de Nuevo León, dice: Además de lo señalado en el artículo 10, las Administraciones Públicas Municipales deberán hacer  pública en su portal de Internet la siguiente información: Pero en su Fracción VII, 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VII.-Estadísticas e indicadores del desempeño de los cuerpos de Seguridad, Tránsito y las demás entidades de la administración municipal;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Se informa:</a:t>
            </a:r>
          </a:p>
          <a:p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INDICADORES  EN  CUANTO  A  SEGURIDAD  PÚBLICA  O  DE  POLICÍA </a:t>
            </a:r>
            <a:r>
              <a:rPr lang="es-MX" sz="12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CORRESPONDIENTE  DEL  01  AL  31 DE  JULIO DE  2015.</a:t>
            </a:r>
          </a:p>
          <a:p>
            <a:endParaRPr lang="es-MX" sz="1200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POLICÍA</a:t>
            </a:r>
          </a:p>
          <a:p>
            <a:pPr algn="r"/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Detenciones realizadas debidas a conductas de índoles delictivos y por infracciones administrativas en el mes de Julio clasificadas por rangos de edades y género.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25 Gráfico"/>
          <p:cNvGraphicFramePr/>
          <p:nvPr/>
        </p:nvGraphicFramePr>
        <p:xfrm>
          <a:off x="214290" y="5500694"/>
          <a:ext cx="646611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Índices de accidentes registrados en el mes de Julio 2015. Clasificados por tipos de accidentes.</a:t>
            </a:r>
          </a:p>
        </p:txBody>
      </p:sp>
      <p:graphicFrame>
        <p:nvGraphicFramePr>
          <p:cNvPr id="11" name="5 Gráfico"/>
          <p:cNvGraphicFramePr/>
          <p:nvPr/>
        </p:nvGraphicFramePr>
        <p:xfrm>
          <a:off x="142852" y="2357422"/>
          <a:ext cx="645432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0 Gráfico"/>
          <p:cNvGraphicFramePr/>
          <p:nvPr/>
        </p:nvGraphicFramePr>
        <p:xfrm>
          <a:off x="0" y="6072198"/>
          <a:ext cx="6858000" cy="307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3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3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5" name="114 Rectángulo"/>
          <p:cNvSpPr/>
          <p:nvPr/>
        </p:nvSpPr>
        <p:spPr>
          <a:xfrm>
            <a:off x="357166" y="1500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MX" sz="1200" b="1" u="sng" dirty="0" smtClean="0">
                <a:latin typeface="Arial" pitchFamily="34" charset="0"/>
                <a:cs typeface="Arial" pitchFamily="34" charset="0"/>
              </a:rPr>
              <a:t>DIRECCIÓN DE TRÁNSITO</a:t>
            </a:r>
          </a:p>
          <a:p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57166" y="778671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De los accidentes con lesionados indicados en la gráfica, hubo algunos que ocasionaron 10 lesionados en un solo parte de accidente.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Cabe destacar que los sucesos con lesionados quedan de oficio a disposición del Ministerio Publico.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9 Gráfico"/>
          <p:cNvGraphicFramePr/>
          <p:nvPr/>
        </p:nvGraphicFramePr>
        <p:xfrm>
          <a:off x="0" y="1571604"/>
          <a:ext cx="6858001" cy="592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57166" y="6429389"/>
            <a:ext cx="614366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Llegándose a registrar 105 accidentes con 40 lesionados y 0 mueres observados en el mes de Julio 2015.</a:t>
            </a:r>
          </a:p>
          <a:p>
            <a:pPr algn="just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s-MX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Los cruceros con mayor número de accidentes registrados en el mes de mayo :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1° Arturo B. de la Garza y Pedro Garza Ochoa.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2° Eloy Cavazos y San Roque.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3° Carr. Roque y Monte Olimpo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4° </a:t>
            </a:r>
            <a:r>
              <a:rPr lang="es-MX" sz="1000" dirty="0" err="1" smtClean="0">
                <a:latin typeface="Arial" pitchFamily="34" charset="0"/>
                <a:cs typeface="Arial" pitchFamily="34" charset="0"/>
              </a:rPr>
              <a:t>Teofilo</a:t>
            </a:r>
            <a:r>
              <a:rPr lang="es-MX" sz="1000" dirty="0" smtClean="0">
                <a:latin typeface="Arial" pitchFamily="34" charset="0"/>
                <a:cs typeface="Arial" pitchFamily="34" charset="0"/>
              </a:rPr>
              <a:t> Salinas y Paseo de San Juan.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es-MX" sz="10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r>
              <a:rPr lang="es-MX" sz="1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es-MX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108 Conector recto"/>
          <p:cNvCxnSpPr/>
          <p:nvPr/>
        </p:nvCxnSpPr>
        <p:spPr>
          <a:xfrm>
            <a:off x="285728" y="1428728"/>
            <a:ext cx="6286544" cy="1588"/>
          </a:xfrm>
          <a:prstGeom prst="line">
            <a:avLst/>
          </a:prstGeom>
          <a:ln w="53975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109 Imagen" descr="PORTADA 1.jpg"/>
          <p:cNvPicPr>
            <a:picLocks noChangeAspect="1"/>
          </p:cNvPicPr>
          <p:nvPr/>
        </p:nvPicPr>
        <p:blipFill>
          <a:blip r:embed="rId2" cstate="print"/>
          <a:srcRect l="6688" t="34928" r="50787" b="33897"/>
          <a:stretch>
            <a:fillRect/>
          </a:stretch>
        </p:blipFill>
        <p:spPr>
          <a:xfrm>
            <a:off x="4855366" y="71406"/>
            <a:ext cx="1645468" cy="1285884"/>
          </a:xfrm>
          <a:prstGeom prst="rect">
            <a:avLst/>
          </a:prstGeom>
        </p:spPr>
      </p:pic>
      <p:sp>
        <p:nvSpPr>
          <p:cNvPr id="111" name="3 CuadroTexto"/>
          <p:cNvSpPr txBox="1"/>
          <p:nvPr/>
        </p:nvSpPr>
        <p:spPr>
          <a:xfrm>
            <a:off x="1928802" y="428596"/>
            <a:ext cx="2571750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latin typeface="Arial" pitchFamily="34" charset="0"/>
                <a:cs typeface="Arial" pitchFamily="34" charset="0"/>
              </a:rPr>
              <a:t>SECRETARÍA DE SEGURIDAD PÚBLICA, </a:t>
            </a:r>
          </a:p>
          <a:p>
            <a:pPr algn="ctr"/>
            <a:r>
              <a:rPr lang="es-MX" sz="1200" b="1" dirty="0" smtClean="0">
                <a:latin typeface="Arial" pitchFamily="34" charset="0"/>
                <a:cs typeface="Arial" pitchFamily="34" charset="0"/>
              </a:rPr>
              <a:t>VIALIDAD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TRÁNSITO</a:t>
            </a:r>
            <a:endParaRPr lang="es-MX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" name="111 Imagen" descr="PORTADA 1.jpg"/>
          <p:cNvPicPr>
            <a:picLocks noChangeAspect="1"/>
          </p:cNvPicPr>
          <p:nvPr/>
        </p:nvPicPr>
        <p:blipFill>
          <a:blip r:embed="rId2" cstate="print"/>
          <a:srcRect l="65750" t="31811" r="7475" b="33897"/>
          <a:stretch>
            <a:fillRect/>
          </a:stretch>
        </p:blipFill>
        <p:spPr>
          <a:xfrm>
            <a:off x="285728" y="142844"/>
            <a:ext cx="1285883" cy="1219405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428604" y="8519726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VGP</a:t>
            </a:r>
          </a:p>
          <a:p>
            <a:r>
              <a:rPr lang="es-MX" sz="800" dirty="0" smtClean="0">
                <a:latin typeface="Arial" pitchFamily="34" charset="0"/>
                <a:cs typeface="Arial" pitchFamily="34" charset="0"/>
              </a:rPr>
              <a:t>mgga*</a:t>
            </a:r>
          </a:p>
        </p:txBody>
      </p:sp>
      <p:graphicFrame>
        <p:nvGraphicFramePr>
          <p:cNvPr id="10" name="14 Gráfico"/>
          <p:cNvGraphicFramePr/>
          <p:nvPr/>
        </p:nvGraphicFramePr>
        <p:xfrm>
          <a:off x="0" y="1428729"/>
          <a:ext cx="6858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944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80</Words>
  <Application>Microsoft Office PowerPoint</Application>
  <PresentationFormat>Presentación en pantalla (4:3)</PresentationFormat>
  <Paragraphs>70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Junior</dc:creator>
  <cp:lastModifiedBy>luis michel</cp:lastModifiedBy>
  <cp:revision>241</cp:revision>
  <cp:lastPrinted>2013-04-09T01:32:33Z</cp:lastPrinted>
  <dcterms:created xsi:type="dcterms:W3CDTF">2013-05-04T00:53:54Z</dcterms:created>
  <dcterms:modified xsi:type="dcterms:W3CDTF">2015-08-21T16:19:00Z</dcterms:modified>
</cp:coreProperties>
</file>